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69" r:id="rId2"/>
    <p:sldId id="258" r:id="rId3"/>
    <p:sldId id="370" r:id="rId4"/>
    <p:sldId id="256" r:id="rId5"/>
    <p:sldId id="263" r:id="rId6"/>
    <p:sldId id="344" r:id="rId7"/>
    <p:sldId id="371" r:id="rId8"/>
    <p:sldId id="372" r:id="rId9"/>
    <p:sldId id="373" r:id="rId10"/>
    <p:sldId id="363" r:id="rId11"/>
    <p:sldId id="374" r:id="rId12"/>
    <p:sldId id="351" r:id="rId13"/>
    <p:sldId id="352" r:id="rId14"/>
    <p:sldId id="3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3880" autoAdjust="0"/>
  </p:normalViewPr>
  <p:slideViewPr>
    <p:cSldViewPr snapToGrid="0">
      <p:cViewPr varScale="1">
        <p:scale>
          <a:sx n="86" d="100"/>
          <a:sy n="86" d="100"/>
        </p:scale>
        <p:origin x="48" y="2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9509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01955" y="1121963"/>
            <a:ext cx="723105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700" b="1" dirty="0" smtClean="0"/>
              <a:t>The Organs of the Digestive System</a:t>
            </a:r>
          </a:p>
          <a:p>
            <a:r>
              <a:rPr lang="en-AU" sz="2700" dirty="0" smtClean="0"/>
              <a:t>Name each organ in the digestive system.</a:t>
            </a:r>
          </a:p>
          <a:p>
            <a:endParaRPr lang="en-AU" sz="27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0941" r="32372"/>
          <a:stretch/>
        </p:blipFill>
        <p:spPr>
          <a:xfrm>
            <a:off x="8092767" y="130645"/>
            <a:ext cx="3663196" cy="5884697"/>
          </a:xfrm>
          <a:prstGeom prst="rect">
            <a:avLst/>
          </a:prstGeom>
        </p:spPr>
      </p:pic>
      <p:grpSp>
        <p:nvGrpSpPr>
          <p:cNvPr id="56" name="Group 55"/>
          <p:cNvGrpSpPr/>
          <p:nvPr/>
        </p:nvGrpSpPr>
        <p:grpSpPr>
          <a:xfrm>
            <a:off x="8365144" y="1213016"/>
            <a:ext cx="1070393" cy="400110"/>
            <a:chOff x="7823064" y="1213016"/>
            <a:chExt cx="1612473" cy="400110"/>
          </a:xfrm>
        </p:grpSpPr>
        <p:sp>
          <p:nvSpPr>
            <p:cNvPr id="5" name="TextBox 4"/>
            <p:cNvSpPr txBox="1"/>
            <p:nvPr/>
          </p:nvSpPr>
          <p:spPr>
            <a:xfrm>
              <a:off x="7823064" y="1213016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A</a:t>
              </a:r>
              <a:endParaRPr lang="en-AU" dirty="0"/>
            </a:p>
          </p:txBody>
        </p:sp>
        <p:cxnSp>
          <p:nvCxnSpPr>
            <p:cNvPr id="20" name="Straight Connector 19"/>
            <p:cNvCxnSpPr>
              <a:stCxn id="5" idx="3"/>
            </p:cNvCxnSpPr>
            <p:nvPr/>
          </p:nvCxnSpPr>
          <p:spPr>
            <a:xfrm flipV="1">
              <a:off x="8156810" y="1397683"/>
              <a:ext cx="1278727" cy="15388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8092767" y="1922430"/>
            <a:ext cx="1758070" cy="400110"/>
            <a:chOff x="7296586" y="1922430"/>
            <a:chExt cx="2554251" cy="400110"/>
          </a:xfrm>
        </p:grpSpPr>
        <p:sp>
          <p:nvSpPr>
            <p:cNvPr id="18" name="TextBox 17"/>
            <p:cNvSpPr txBox="1"/>
            <p:nvPr/>
          </p:nvSpPr>
          <p:spPr>
            <a:xfrm>
              <a:off x="7296586" y="1922430"/>
              <a:ext cx="3241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B</a:t>
              </a:r>
              <a:endParaRPr lang="en-AU" dirty="0"/>
            </a:p>
          </p:txBody>
        </p:sp>
        <p:cxnSp>
          <p:nvCxnSpPr>
            <p:cNvPr id="21" name="Straight Connector 20"/>
            <p:cNvCxnSpPr>
              <a:stCxn id="18" idx="3"/>
            </p:cNvCxnSpPr>
            <p:nvPr/>
          </p:nvCxnSpPr>
          <p:spPr>
            <a:xfrm>
              <a:off x="7620714" y="2122485"/>
              <a:ext cx="2230123" cy="73385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>
            <a:off x="10297101" y="3388085"/>
            <a:ext cx="1005012" cy="400110"/>
            <a:chOff x="10297101" y="3388085"/>
            <a:chExt cx="1005012" cy="400110"/>
          </a:xfrm>
        </p:grpSpPr>
        <p:sp>
          <p:nvSpPr>
            <p:cNvPr id="13" name="TextBox 12"/>
            <p:cNvSpPr txBox="1"/>
            <p:nvPr/>
          </p:nvSpPr>
          <p:spPr>
            <a:xfrm>
              <a:off x="10955543" y="3388085"/>
              <a:ext cx="3465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G</a:t>
              </a:r>
              <a:endParaRPr lang="en-AU" dirty="0"/>
            </a:p>
          </p:txBody>
        </p:sp>
        <p:cxnSp>
          <p:nvCxnSpPr>
            <p:cNvPr id="23" name="Straight Connector 22"/>
            <p:cNvCxnSpPr>
              <a:endCxn id="13" idx="1"/>
            </p:cNvCxnSpPr>
            <p:nvPr/>
          </p:nvCxnSpPr>
          <p:spPr>
            <a:xfrm flipV="1">
              <a:off x="10297101" y="3588140"/>
              <a:ext cx="658442" cy="41412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7578861" y="4125729"/>
            <a:ext cx="2131730" cy="400110"/>
            <a:chOff x="6986875" y="3974580"/>
            <a:chExt cx="2720616" cy="400110"/>
          </a:xfrm>
        </p:grpSpPr>
        <p:sp>
          <p:nvSpPr>
            <p:cNvPr id="14" name="TextBox 13"/>
            <p:cNvSpPr txBox="1"/>
            <p:nvPr/>
          </p:nvSpPr>
          <p:spPr>
            <a:xfrm>
              <a:off x="6986875" y="3974580"/>
              <a:ext cx="3097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E</a:t>
              </a:r>
              <a:endParaRPr lang="en-AU" sz="2000" dirty="0"/>
            </a:p>
          </p:txBody>
        </p:sp>
        <p:cxnSp>
          <p:nvCxnSpPr>
            <p:cNvPr id="25" name="Straight Connector 24"/>
            <p:cNvCxnSpPr>
              <a:stCxn id="14" idx="3"/>
            </p:cNvCxnSpPr>
            <p:nvPr/>
          </p:nvCxnSpPr>
          <p:spPr>
            <a:xfrm>
              <a:off x="7296574" y="4174635"/>
              <a:ext cx="2410917" cy="16642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7489104" y="4597013"/>
            <a:ext cx="1701291" cy="400110"/>
            <a:chOff x="6814330" y="4597013"/>
            <a:chExt cx="2376065" cy="400110"/>
          </a:xfrm>
        </p:grpSpPr>
        <p:sp>
          <p:nvSpPr>
            <p:cNvPr id="15" name="TextBox 14"/>
            <p:cNvSpPr txBox="1"/>
            <p:nvPr/>
          </p:nvSpPr>
          <p:spPr>
            <a:xfrm>
              <a:off x="6814330" y="4597013"/>
              <a:ext cx="3032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F</a:t>
              </a:r>
              <a:endParaRPr lang="en-AU" sz="2000" dirty="0"/>
            </a:p>
          </p:txBody>
        </p:sp>
        <p:cxnSp>
          <p:nvCxnSpPr>
            <p:cNvPr id="27" name="Straight Connector 26"/>
            <p:cNvCxnSpPr>
              <a:stCxn id="15" idx="3"/>
            </p:cNvCxnSpPr>
            <p:nvPr/>
          </p:nvCxnSpPr>
          <p:spPr>
            <a:xfrm>
              <a:off x="7117618" y="4797068"/>
              <a:ext cx="2072777" cy="70306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>
            <a:off x="9850837" y="5032777"/>
            <a:ext cx="1211045" cy="400110"/>
            <a:chOff x="9850837" y="5032777"/>
            <a:chExt cx="1211045" cy="400110"/>
          </a:xfrm>
        </p:grpSpPr>
        <p:sp>
          <p:nvSpPr>
            <p:cNvPr id="16" name="TextBox 15"/>
            <p:cNvSpPr txBox="1"/>
            <p:nvPr/>
          </p:nvSpPr>
          <p:spPr>
            <a:xfrm>
              <a:off x="10813096" y="5032777"/>
              <a:ext cx="2487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I</a:t>
              </a:r>
              <a:endParaRPr lang="en-AU" sz="2000" dirty="0"/>
            </a:p>
          </p:txBody>
        </p:sp>
        <p:cxnSp>
          <p:nvCxnSpPr>
            <p:cNvPr id="31" name="Straight Connector 30"/>
            <p:cNvCxnSpPr>
              <a:endCxn id="16" idx="1"/>
            </p:cNvCxnSpPr>
            <p:nvPr/>
          </p:nvCxnSpPr>
          <p:spPr>
            <a:xfrm flipV="1">
              <a:off x="9850837" y="5232832"/>
              <a:ext cx="962259" cy="96494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3" name="Group 62"/>
          <p:cNvGrpSpPr/>
          <p:nvPr/>
        </p:nvGrpSpPr>
        <p:grpSpPr>
          <a:xfrm>
            <a:off x="9924365" y="5354700"/>
            <a:ext cx="1393979" cy="400110"/>
            <a:chOff x="9924365" y="5354700"/>
            <a:chExt cx="1393979" cy="400110"/>
          </a:xfrm>
        </p:grpSpPr>
        <p:sp>
          <p:nvSpPr>
            <p:cNvPr id="17" name="TextBox 16"/>
            <p:cNvSpPr txBox="1"/>
            <p:nvPr/>
          </p:nvSpPr>
          <p:spPr>
            <a:xfrm>
              <a:off x="11051924" y="5354700"/>
              <a:ext cx="2664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J</a:t>
              </a:r>
              <a:endParaRPr lang="en-AU" dirty="0"/>
            </a:p>
          </p:txBody>
        </p:sp>
        <p:cxnSp>
          <p:nvCxnSpPr>
            <p:cNvPr id="34" name="Straight Connector 33"/>
            <p:cNvCxnSpPr>
              <a:endCxn id="17" idx="1"/>
            </p:cNvCxnSpPr>
            <p:nvPr/>
          </p:nvCxnSpPr>
          <p:spPr>
            <a:xfrm flipV="1">
              <a:off x="9924365" y="5554755"/>
              <a:ext cx="1127559" cy="7189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9794513" y="3707286"/>
            <a:ext cx="1389282" cy="400110"/>
            <a:chOff x="9794513" y="3707286"/>
            <a:chExt cx="1389282" cy="400110"/>
          </a:xfrm>
        </p:grpSpPr>
        <p:sp>
          <p:nvSpPr>
            <p:cNvPr id="43" name="TextBox 42"/>
            <p:cNvSpPr txBox="1"/>
            <p:nvPr/>
          </p:nvSpPr>
          <p:spPr>
            <a:xfrm>
              <a:off x="10838829" y="3707286"/>
              <a:ext cx="3449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H</a:t>
              </a:r>
              <a:endParaRPr lang="en-AU" dirty="0"/>
            </a:p>
          </p:txBody>
        </p:sp>
        <p:cxnSp>
          <p:nvCxnSpPr>
            <p:cNvPr id="44" name="Straight Connector 43"/>
            <p:cNvCxnSpPr>
              <a:endCxn id="43" idx="1"/>
            </p:cNvCxnSpPr>
            <p:nvPr/>
          </p:nvCxnSpPr>
          <p:spPr>
            <a:xfrm flipV="1">
              <a:off x="9794513" y="3907341"/>
              <a:ext cx="1044316" cy="100064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7898620" y="3002161"/>
            <a:ext cx="1582911" cy="400110"/>
            <a:chOff x="7690031" y="4024063"/>
            <a:chExt cx="2062659" cy="555304"/>
          </a:xfrm>
        </p:grpSpPr>
        <p:sp>
          <p:nvSpPr>
            <p:cNvPr id="46" name="TextBox 45"/>
            <p:cNvSpPr txBox="1"/>
            <p:nvPr/>
          </p:nvSpPr>
          <p:spPr>
            <a:xfrm>
              <a:off x="7690031" y="4024063"/>
              <a:ext cx="323136" cy="555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C</a:t>
              </a:r>
              <a:endParaRPr lang="en-AU" sz="2000" dirty="0"/>
            </a:p>
          </p:txBody>
        </p:sp>
        <p:cxnSp>
          <p:nvCxnSpPr>
            <p:cNvPr id="47" name="Straight Connector 46"/>
            <p:cNvCxnSpPr>
              <a:stCxn id="46" idx="3"/>
            </p:cNvCxnSpPr>
            <p:nvPr/>
          </p:nvCxnSpPr>
          <p:spPr>
            <a:xfrm>
              <a:off x="8013167" y="4301715"/>
              <a:ext cx="1739523" cy="161405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7578861" y="3518567"/>
            <a:ext cx="1836615" cy="400110"/>
            <a:chOff x="6814330" y="4597013"/>
            <a:chExt cx="2596608" cy="400110"/>
          </a:xfrm>
        </p:grpSpPr>
        <p:sp>
          <p:nvSpPr>
            <p:cNvPr id="49" name="TextBox 48"/>
            <p:cNvSpPr txBox="1"/>
            <p:nvPr/>
          </p:nvSpPr>
          <p:spPr>
            <a:xfrm>
              <a:off x="6814330" y="4597013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000" smtClean="0"/>
                <a:t>D</a:t>
              </a:r>
              <a:endParaRPr lang="en-AU" sz="2000" dirty="0"/>
            </a:p>
          </p:txBody>
        </p:sp>
        <p:cxnSp>
          <p:nvCxnSpPr>
            <p:cNvPr id="50" name="Straight Connector 49"/>
            <p:cNvCxnSpPr>
              <a:stCxn id="49" idx="3"/>
            </p:cNvCxnSpPr>
            <p:nvPr/>
          </p:nvCxnSpPr>
          <p:spPr>
            <a:xfrm flipV="1">
              <a:off x="7156090" y="4706780"/>
              <a:ext cx="2254848" cy="90288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96303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What do the lungs do - Emma Bryc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9805" y="365125"/>
            <a:ext cx="10332390" cy="5811838"/>
          </a:xfrm>
        </p:spPr>
      </p:pic>
    </p:spTree>
    <p:extLst>
      <p:ext uri="{BB962C8B-B14F-4D97-AF65-F5344CB8AC3E}">
        <p14:creationId xmlns:p14="http://schemas.microsoft.com/office/powerpoint/2010/main" val="149702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853" y="1172022"/>
            <a:ext cx="3926639" cy="44174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3310182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01954" y="1121963"/>
            <a:ext cx="5017509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700" b="1" dirty="0" smtClean="0"/>
              <a:t>The Function of Organs in the Respiratory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The </a:t>
            </a:r>
            <a:r>
              <a:rPr lang="en-AU" sz="2700" b="1" dirty="0" smtClean="0"/>
              <a:t>nasal cavity </a:t>
            </a:r>
            <a:r>
              <a:rPr lang="en-AU" sz="2700" dirty="0" smtClean="0"/>
              <a:t>warms and moistens the air.</a:t>
            </a:r>
            <a:endParaRPr lang="en-AU" sz="27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The </a:t>
            </a:r>
            <a:r>
              <a:rPr lang="en-AU" sz="2700" b="1" dirty="0" smtClean="0"/>
              <a:t>pharynx, trachea </a:t>
            </a:r>
            <a:r>
              <a:rPr lang="en-AU" sz="2700" dirty="0" smtClean="0"/>
              <a:t>and </a:t>
            </a:r>
            <a:r>
              <a:rPr lang="en-AU" sz="2700" b="1" dirty="0" smtClean="0"/>
              <a:t>bronchi </a:t>
            </a:r>
            <a:r>
              <a:rPr lang="en-AU" sz="2700" dirty="0" smtClean="0"/>
              <a:t>carry air into the lungs.</a:t>
            </a:r>
            <a:endParaRPr lang="en-AU" sz="27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Air passing through the </a:t>
            </a:r>
            <a:r>
              <a:rPr lang="en-AU" sz="2700" b="1" dirty="0" smtClean="0"/>
              <a:t>larynx </a:t>
            </a:r>
            <a:r>
              <a:rPr lang="en-AU" sz="2700" dirty="0" smtClean="0"/>
              <a:t>allows you to speak.</a:t>
            </a:r>
          </a:p>
          <a:p>
            <a:endParaRPr lang="en-AU" sz="2700" dirty="0" smtClean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602863"/>
              </p:ext>
            </p:extLst>
          </p:nvPr>
        </p:nvGraphicFramePr>
        <p:xfrm>
          <a:off x="5457106" y="163040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the function of the nasal cavity?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9492924"/>
              </p:ext>
            </p:extLst>
          </p:nvPr>
        </p:nvGraphicFramePr>
        <p:xfrm>
          <a:off x="8518047" y="165761"/>
          <a:ext cx="3464440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464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How is the function of the pharynx, trachea and bronchi similar?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5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541346"/>
              </p:ext>
            </p:extLst>
          </p:nvPr>
        </p:nvGraphicFramePr>
        <p:xfrm>
          <a:off x="9327910" y="1394379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could you not do without the larynx?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587987"/>
              </p:ext>
            </p:extLst>
          </p:nvPr>
        </p:nvGraphicFramePr>
        <p:xfrm>
          <a:off x="9710015" y="5589491"/>
          <a:ext cx="219130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9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Inhale: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 breathe in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Exhale:  breathe out</a:t>
                      </a:r>
                      <a:endParaRPr lang="en-AU" sz="180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062931" y="2000109"/>
            <a:ext cx="14174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Nasal cavity</a:t>
            </a:r>
            <a:endParaRPr lang="en-AU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8534880" y="2496102"/>
            <a:ext cx="1025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Pharynx</a:t>
            </a:r>
            <a:endParaRPr lang="en-AU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5899112" y="2705624"/>
            <a:ext cx="8648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Larynx</a:t>
            </a:r>
            <a:endParaRPr lang="en-AU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8808497" y="3040904"/>
            <a:ext cx="99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Trachea</a:t>
            </a:r>
            <a:endParaRPr lang="en-AU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9109517" y="3642686"/>
            <a:ext cx="1158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Bronchus</a:t>
            </a:r>
            <a:endParaRPr lang="en-AU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5053692" y="4136592"/>
            <a:ext cx="6815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Lung</a:t>
            </a:r>
            <a:endParaRPr lang="en-AU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9238876" y="4482272"/>
            <a:ext cx="887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Alveoli</a:t>
            </a:r>
            <a:endParaRPr lang="en-AU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8309969" y="2231656"/>
            <a:ext cx="117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Epiglottis</a:t>
            </a:r>
            <a:endParaRPr lang="en-AU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5117491" y="4476770"/>
            <a:ext cx="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Ribs</a:t>
            </a:r>
            <a:endParaRPr lang="en-AU" sz="2000" dirty="0"/>
          </a:p>
        </p:txBody>
      </p:sp>
      <p:sp>
        <p:nvSpPr>
          <p:cNvPr id="22" name="TextBox 21"/>
          <p:cNvSpPr txBox="1"/>
          <p:nvPr/>
        </p:nvSpPr>
        <p:spPr>
          <a:xfrm>
            <a:off x="6842323" y="5053430"/>
            <a:ext cx="13540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Diaphragm</a:t>
            </a:r>
            <a:endParaRPr lang="en-AU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9192767" y="3957024"/>
            <a:ext cx="1293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Intercostal Muscles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506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Relevance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0457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Knowing how organs work together in a system and how the systems interact with each other will help you understand how the body works.</a:t>
            </a:r>
          </a:p>
          <a:p>
            <a:endParaRPr lang="en-AU" sz="2800" dirty="0"/>
          </a:p>
          <a:p>
            <a:r>
              <a:rPr lang="en-AU" sz="2800" dirty="0" smtClean="0"/>
              <a:t>Understanding the structure and function of the respiratory system will help you understand how our bodies get oxygen and remove carbon dioxide.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409268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2"/>
            <a:ext cx="118135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Put the organs of the respiratory tract in the correct order.</a:t>
            </a:r>
          </a:p>
          <a:p>
            <a:r>
              <a:rPr lang="en-AU" sz="2800" dirty="0" smtClean="0"/>
              <a:t>Bronchiole, nasal cavity, alveoli, trachea, pharynx, bronchus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823891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-1" y="2408666"/>
            <a:ext cx="114453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The intercostal muscles and the diaphragm are not part of the respiratory tract, but have a role in breathing.  What is their role?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1" y="3930463"/>
            <a:ext cx="2311405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Closure</a:t>
            </a:r>
            <a:endParaRPr lang="en-AU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-2" y="4515238"/>
            <a:ext cx="90348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What role do the alveoli and blood vessels play in the respiratory system?</a:t>
            </a:r>
          </a:p>
        </p:txBody>
      </p:sp>
    </p:spTree>
    <p:extLst>
      <p:ext uri="{BB962C8B-B14F-4D97-AF65-F5344CB8AC3E}">
        <p14:creationId xmlns:p14="http://schemas.microsoft.com/office/powerpoint/2010/main" val="3108349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  <p:bldP spid="5" grpId="0" animBg="1"/>
      <p:bldP spid="6" grpId="0"/>
      <p:bldP spid="7" grpId="0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89546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Independent Practice</a:t>
            </a:r>
            <a:endParaRPr lang="en-AU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0457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Collect and complete a hard copy of the respiratory system worksheet.</a:t>
            </a:r>
            <a:endParaRPr lang="en-AU" sz="2800" i="1" dirty="0"/>
          </a:p>
        </p:txBody>
      </p:sp>
      <p:sp>
        <p:nvSpPr>
          <p:cNvPr id="2" name="Rectangle 1"/>
          <p:cNvSpPr/>
          <p:nvPr/>
        </p:nvSpPr>
        <p:spPr>
          <a:xfrm>
            <a:off x="-1" y="1256203"/>
            <a:ext cx="442433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b="1" dirty="0"/>
              <a:t>Breathing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The lungs have no muscles, so cannot move on their </a:t>
            </a:r>
            <a:r>
              <a:rPr lang="en-AU" sz="2400" dirty="0" smtClean="0"/>
              <a:t>own.</a:t>
            </a:r>
            <a:endParaRPr lang="en-A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Breathing occurs when the </a:t>
            </a:r>
            <a:r>
              <a:rPr lang="en-AU" sz="2400" b="1" dirty="0"/>
              <a:t>diaphragm </a:t>
            </a:r>
            <a:r>
              <a:rPr lang="en-AU" sz="2400" dirty="0"/>
              <a:t>and</a:t>
            </a:r>
            <a:r>
              <a:rPr lang="en-AU" sz="2400" b="1" dirty="0"/>
              <a:t> intercostal muscles </a:t>
            </a:r>
            <a:r>
              <a:rPr lang="en-AU" sz="2400" dirty="0"/>
              <a:t>work </a:t>
            </a:r>
            <a:r>
              <a:rPr lang="en-AU" sz="2400" dirty="0" smtClean="0"/>
              <a:t>together. </a:t>
            </a:r>
            <a:endParaRPr lang="en-AU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The muscles contract to expand the chest and draw air into the </a:t>
            </a:r>
            <a:r>
              <a:rPr lang="en-AU" sz="2400" dirty="0" smtClean="0"/>
              <a:t>lungs.</a:t>
            </a:r>
            <a:endParaRPr lang="en-A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When the muscles relax, the chest deflates and pushes air out of the </a:t>
            </a:r>
            <a:r>
              <a:rPr lang="en-AU" sz="2400" dirty="0" smtClean="0"/>
              <a:t>lungs.</a:t>
            </a:r>
            <a:endParaRPr lang="en-AU" sz="2400" dirty="0"/>
          </a:p>
        </p:txBody>
      </p:sp>
      <p:sp>
        <p:nvSpPr>
          <p:cNvPr id="5" name="Rectangle 4"/>
          <p:cNvSpPr/>
          <p:nvPr/>
        </p:nvSpPr>
        <p:spPr>
          <a:xfrm>
            <a:off x="5152960" y="1256203"/>
            <a:ext cx="703903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The </a:t>
            </a:r>
            <a:r>
              <a:rPr lang="en-AU" sz="2400" b="1" dirty="0"/>
              <a:t>nasal cavity </a:t>
            </a:r>
            <a:r>
              <a:rPr lang="en-AU" sz="2400" dirty="0"/>
              <a:t>warms and moistens the </a:t>
            </a:r>
            <a:r>
              <a:rPr lang="en-AU" sz="2400" dirty="0" smtClean="0"/>
              <a:t>air.</a:t>
            </a:r>
            <a:endParaRPr lang="en-A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The </a:t>
            </a:r>
            <a:r>
              <a:rPr lang="en-AU" sz="2400" b="1" dirty="0"/>
              <a:t>pharynx, trachea </a:t>
            </a:r>
            <a:r>
              <a:rPr lang="en-AU" sz="2400" dirty="0"/>
              <a:t>and </a:t>
            </a:r>
            <a:r>
              <a:rPr lang="en-AU" sz="2400" b="1" dirty="0"/>
              <a:t>bronchi </a:t>
            </a:r>
            <a:r>
              <a:rPr lang="en-AU" sz="2400" dirty="0"/>
              <a:t>carry air into the </a:t>
            </a:r>
            <a:r>
              <a:rPr lang="en-AU" sz="2400" dirty="0" smtClean="0"/>
              <a:t>lungs.</a:t>
            </a:r>
            <a:endParaRPr lang="en-AU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Air passing through the </a:t>
            </a:r>
            <a:r>
              <a:rPr lang="en-AU" sz="2400" b="1" dirty="0"/>
              <a:t>larynx </a:t>
            </a:r>
            <a:r>
              <a:rPr lang="en-AU" sz="2400" dirty="0"/>
              <a:t>allows you to </a:t>
            </a:r>
            <a:r>
              <a:rPr lang="en-AU" sz="2400" dirty="0" smtClean="0"/>
              <a:t>speak.</a:t>
            </a:r>
            <a:endParaRPr lang="en-A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The </a:t>
            </a:r>
            <a:r>
              <a:rPr lang="en-AU" sz="2400" b="1" dirty="0"/>
              <a:t>alveoli </a:t>
            </a:r>
            <a:r>
              <a:rPr lang="en-AU" sz="2400" dirty="0"/>
              <a:t>exchange oxygen and carbon </a:t>
            </a:r>
            <a:r>
              <a:rPr lang="en-AU" sz="2400" dirty="0" smtClean="0"/>
              <a:t>dioxide.</a:t>
            </a:r>
            <a:endParaRPr lang="en-A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They are surrounded by a mesh of tiny blood </a:t>
            </a:r>
            <a:r>
              <a:rPr lang="en-AU" sz="2400" dirty="0" smtClean="0"/>
              <a:t>vessels.</a:t>
            </a:r>
            <a:endParaRPr lang="en-A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Oxygen moves into the blood and carbon dioxide moves out of the </a:t>
            </a:r>
            <a:r>
              <a:rPr lang="en-AU" sz="2400" dirty="0" smtClean="0"/>
              <a:t>blood.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The </a:t>
            </a:r>
            <a:r>
              <a:rPr lang="en-AU" sz="2400" b="1" dirty="0"/>
              <a:t>epiglottis</a:t>
            </a:r>
            <a:r>
              <a:rPr lang="en-AU" sz="2400" dirty="0"/>
              <a:t> is a flap of skin at the back of the throat. It stops food entering the </a:t>
            </a:r>
            <a:r>
              <a:rPr lang="en-AU" sz="2400" dirty="0" smtClean="0"/>
              <a:t>trachea.</a:t>
            </a:r>
            <a:endParaRPr lang="en-A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400" dirty="0"/>
              <a:t>The </a:t>
            </a:r>
            <a:r>
              <a:rPr lang="en-AU" sz="2400" b="1" dirty="0"/>
              <a:t>ribs</a:t>
            </a:r>
            <a:r>
              <a:rPr lang="en-AU" sz="2400" dirty="0"/>
              <a:t> form a protective cage around </a:t>
            </a:r>
            <a:r>
              <a:rPr lang="en-AU" sz="2400"/>
              <a:t>the </a:t>
            </a:r>
            <a:r>
              <a:rPr lang="en-AU" sz="2400" smtClean="0"/>
              <a:t>lungs.</a:t>
            </a:r>
            <a:endParaRPr lang="en-AU" sz="2400" b="1" dirty="0"/>
          </a:p>
        </p:txBody>
      </p:sp>
    </p:spTree>
    <p:extLst>
      <p:ext uri="{BB962C8B-B14F-4D97-AF65-F5344CB8AC3E}">
        <p14:creationId xmlns:p14="http://schemas.microsoft.com/office/powerpoint/2010/main" val="108923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302931" y="970498"/>
            <a:ext cx="1188906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Types of Digestion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/>
              <a:t>Physical </a:t>
            </a:r>
            <a:r>
              <a:rPr lang="en-AU" sz="2800" dirty="0"/>
              <a:t>digestion is breaking down food into smaller pieces, for example chewing, without changing the chemical structure of the </a:t>
            </a:r>
            <a:r>
              <a:rPr lang="en-AU" sz="2800" dirty="0" smtClean="0"/>
              <a:t>food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 smtClean="0"/>
              <a:t>Chemical </a:t>
            </a:r>
            <a:r>
              <a:rPr lang="en-AU" sz="2800" dirty="0" smtClean="0"/>
              <a:t>digestion uses chemicals, called enzymes, to break down the chemicals in the food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r>
              <a:rPr lang="en-AU" sz="2800" dirty="0" smtClean="0"/>
              <a:t>Think, Pair, Whiteboard, Share:  How are physical and chemical digestion similar?</a:t>
            </a:r>
          </a:p>
          <a:p>
            <a:endParaRPr lang="en-AU" sz="2800" dirty="0"/>
          </a:p>
          <a:p>
            <a:r>
              <a:rPr lang="en-AU" sz="2800" dirty="0"/>
              <a:t>Think, Pair, Whiteboard, Share:  How are </a:t>
            </a:r>
            <a:r>
              <a:rPr lang="en-AU" sz="2800" dirty="0" smtClean="0"/>
              <a:t>the two types of digestion </a:t>
            </a:r>
            <a:r>
              <a:rPr lang="en-AU" sz="2800" dirty="0"/>
              <a:t>different?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43872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302931" y="970498"/>
            <a:ext cx="87793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Support Organs in the Digestive System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</a:t>
            </a:r>
            <a:r>
              <a:rPr lang="en-AU" sz="2800" b="1" dirty="0" smtClean="0"/>
              <a:t>gall bladder, liver</a:t>
            </a:r>
            <a:r>
              <a:rPr lang="en-AU" sz="2800" dirty="0" smtClean="0"/>
              <a:t> and </a:t>
            </a:r>
            <a:r>
              <a:rPr lang="en-AU" sz="2800" b="1" dirty="0" smtClean="0"/>
              <a:t>pancreas</a:t>
            </a:r>
            <a:r>
              <a:rPr lang="en-AU" sz="2800" dirty="0" smtClean="0"/>
              <a:t> are part of the digestive system, but not the digestive tract.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r>
              <a:rPr lang="en-AU" sz="2800" dirty="0" smtClean="0"/>
              <a:t>What is the function of the gall bladder?</a:t>
            </a:r>
          </a:p>
          <a:p>
            <a:endParaRPr lang="en-AU" sz="2800" dirty="0"/>
          </a:p>
          <a:p>
            <a:r>
              <a:rPr lang="en-AU" sz="2800" dirty="0" smtClean="0"/>
              <a:t>What is the function of the liver and pancreas?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401722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rgbClr val="00B050"/>
            </a:solidFill>
          </a:ln>
        </p:spPr>
        <p:txBody>
          <a:bodyPr anchor="ctr"/>
          <a:lstStyle/>
          <a:p>
            <a:r>
              <a:rPr lang="en-AU" dirty="0" smtClean="0"/>
              <a:t>Respiratory System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590904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</a:t>
            </a:r>
            <a:r>
              <a:rPr lang="en-AU" sz="3200" dirty="0" smtClean="0"/>
              <a:t>Objectives</a:t>
            </a:r>
            <a:endParaRPr lang="en-AU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86282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38149" y="975167"/>
            <a:ext cx="95473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AU" sz="2800" dirty="0" smtClean="0"/>
              <a:t>Identify organs in the respiratory system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2800" dirty="0" smtClean="0"/>
              <a:t>Describe the function of each organ in the respiratory system</a:t>
            </a:r>
            <a:endParaRPr lang="en-AU" sz="2800" dirty="0"/>
          </a:p>
        </p:txBody>
      </p:sp>
      <p:sp>
        <p:nvSpPr>
          <p:cNvPr id="18" name="Rectangle 17"/>
          <p:cNvSpPr/>
          <p:nvPr/>
        </p:nvSpPr>
        <p:spPr>
          <a:xfrm>
            <a:off x="484313" y="3161512"/>
            <a:ext cx="9428232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AU" sz="2800" dirty="0" smtClean="0"/>
              <a:t>There are many systems of organs in the human body.  </a:t>
            </a:r>
          </a:p>
          <a:p>
            <a:pPr>
              <a:spcAft>
                <a:spcPts val="1200"/>
              </a:spcAft>
            </a:pPr>
            <a:r>
              <a:rPr lang="en-AU" sz="2800" dirty="0" smtClean="0"/>
              <a:t>Match the system of organs to what it is responsible for:</a:t>
            </a:r>
          </a:p>
          <a:p>
            <a:pPr>
              <a:spcAft>
                <a:spcPts val="1200"/>
              </a:spcAft>
            </a:pPr>
            <a:r>
              <a:rPr lang="en-AU" sz="2800" dirty="0"/>
              <a:t>	</a:t>
            </a:r>
            <a:r>
              <a:rPr lang="en-AU" sz="2800" dirty="0" smtClean="0"/>
              <a:t>Digestion					Excretory</a:t>
            </a:r>
          </a:p>
          <a:p>
            <a:pPr>
              <a:spcAft>
                <a:spcPts val="1200"/>
              </a:spcAft>
            </a:pPr>
            <a:r>
              <a:rPr lang="en-AU" sz="2800" dirty="0"/>
              <a:t>	</a:t>
            </a:r>
            <a:r>
              <a:rPr lang="en-AU" sz="2800" dirty="0" smtClean="0"/>
              <a:t>Removing waste				Respiratory</a:t>
            </a:r>
          </a:p>
          <a:p>
            <a:pPr>
              <a:spcAft>
                <a:spcPts val="1200"/>
              </a:spcAft>
            </a:pPr>
            <a:r>
              <a:rPr lang="en-AU" sz="2800" dirty="0"/>
              <a:t>	</a:t>
            </a:r>
            <a:r>
              <a:rPr lang="en-AU" sz="2800" dirty="0" smtClean="0"/>
              <a:t>Controlling movement			Digestive</a:t>
            </a:r>
          </a:p>
          <a:p>
            <a:pPr>
              <a:spcAft>
                <a:spcPts val="1200"/>
              </a:spcAft>
            </a:pPr>
            <a:r>
              <a:rPr lang="en-AU" sz="2800" dirty="0"/>
              <a:t>	</a:t>
            </a:r>
            <a:r>
              <a:rPr lang="en-AU" sz="2800" dirty="0" smtClean="0"/>
              <a:t>Providing the body with oxygen	</a:t>
            </a:r>
            <a:r>
              <a:rPr lang="en-AU" sz="2800" smtClean="0"/>
              <a:t>	Musculoskeletal</a:t>
            </a:r>
            <a:endParaRPr lang="en-AU" sz="2800" dirty="0" smtClean="0"/>
          </a:p>
        </p:txBody>
      </p:sp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5" grpId="0"/>
      <p:bldP spid="1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01955" y="1121963"/>
            <a:ext cx="712906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700" b="1" dirty="0" smtClean="0"/>
              <a:t>The Respiratory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The respiratory system is responsible for exchanging gases with our environment.</a:t>
            </a:r>
            <a:endParaRPr lang="en-AU" sz="27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Air is inhaled through the nose.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Oxygen is extracted from the air into the blood and replaced with carbon dioxide.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Air is then exhaled through the nose.</a:t>
            </a:r>
          </a:p>
          <a:p>
            <a:endParaRPr lang="en-AU" sz="2700" dirty="0" smtClean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6220478"/>
              </p:ext>
            </p:extLst>
          </p:nvPr>
        </p:nvGraphicFramePr>
        <p:xfrm>
          <a:off x="6474130" y="163040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the respiratory system responsible for?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487973"/>
              </p:ext>
            </p:extLst>
          </p:nvPr>
        </p:nvGraphicFramePr>
        <p:xfrm>
          <a:off x="992811" y="4340630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Which two gases are exchanged?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5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5132244"/>
              </p:ext>
            </p:extLst>
          </p:nvPr>
        </p:nvGraphicFramePr>
        <p:xfrm>
          <a:off x="4292795" y="4340630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How is inhalation different to exhalation?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4926854"/>
              </p:ext>
            </p:extLst>
          </p:nvPr>
        </p:nvGraphicFramePr>
        <p:xfrm>
          <a:off x="9782059" y="157960"/>
          <a:ext cx="219130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9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Inhale: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 breathe in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Exhale:  breathe out</a:t>
                      </a:r>
                      <a:endParaRPr lang="en-AU" sz="180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22" y="1361797"/>
            <a:ext cx="4642337" cy="348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027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01954" y="1121963"/>
            <a:ext cx="7129068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700" b="1" dirty="0" smtClean="0"/>
              <a:t>The Respiratory System – Respiratory Tract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The respiratory tract is the path the air passes through within the body.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Air is inhaled into the </a:t>
            </a:r>
            <a:r>
              <a:rPr lang="en-AU" sz="2700" b="1" dirty="0" smtClean="0"/>
              <a:t>nasal cavity </a:t>
            </a:r>
            <a:r>
              <a:rPr lang="en-AU" sz="2700" dirty="0" smtClean="0"/>
              <a:t>through the nostrils.</a:t>
            </a:r>
            <a:endParaRPr lang="en-AU" sz="27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Air then goes through the </a:t>
            </a:r>
            <a:r>
              <a:rPr lang="en-AU" sz="2700" b="1" dirty="0" smtClean="0"/>
              <a:t>pharynx </a:t>
            </a:r>
            <a:r>
              <a:rPr lang="en-AU" sz="2700" dirty="0" smtClean="0"/>
              <a:t>and </a:t>
            </a:r>
            <a:r>
              <a:rPr lang="en-AU" sz="2700" b="1" dirty="0" smtClean="0"/>
              <a:t>larynx (voice box), </a:t>
            </a:r>
            <a:r>
              <a:rPr lang="en-AU" sz="2700" dirty="0" smtClean="0"/>
              <a:t>and down the </a:t>
            </a:r>
            <a:r>
              <a:rPr lang="en-AU" sz="2700" b="1" dirty="0" smtClean="0"/>
              <a:t>trachea.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786546"/>
              </p:ext>
            </p:extLst>
          </p:nvPr>
        </p:nvGraphicFramePr>
        <p:xfrm>
          <a:off x="4292796" y="163040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the respiratory tract?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39087"/>
              </p:ext>
            </p:extLst>
          </p:nvPr>
        </p:nvGraphicFramePr>
        <p:xfrm>
          <a:off x="7331022" y="165761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How does air get into the respiratory system?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5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631925"/>
              </p:ext>
            </p:extLst>
          </p:nvPr>
        </p:nvGraphicFramePr>
        <p:xfrm>
          <a:off x="445167" y="4950620"/>
          <a:ext cx="27736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Which two organs does air go through before it reaches the trachea?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7313" y="1172022"/>
            <a:ext cx="3926639" cy="4417469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8541984"/>
              </p:ext>
            </p:extLst>
          </p:nvPr>
        </p:nvGraphicFramePr>
        <p:xfrm>
          <a:off x="9710015" y="5589491"/>
          <a:ext cx="219130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9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Inhale: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 breathe in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Exhale:  breathe out</a:t>
                      </a:r>
                      <a:endParaRPr lang="en-AU" sz="180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857661" y="2000109"/>
            <a:ext cx="1452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Nasal cavity</a:t>
            </a:r>
            <a:endParaRPr lang="en-AU" sz="2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0329610" y="2496102"/>
            <a:ext cx="1053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Pharynx</a:t>
            </a:r>
            <a:endParaRPr lang="en-AU" sz="2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693842" y="2705624"/>
            <a:ext cx="8887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Larynx</a:t>
            </a:r>
            <a:endParaRPr lang="en-AU" sz="20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10603227" y="3040904"/>
            <a:ext cx="10122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Trachea</a:t>
            </a:r>
            <a:endParaRPr lang="en-AU" sz="2000" b="1" dirty="0"/>
          </a:p>
        </p:txBody>
      </p:sp>
    </p:spTree>
    <p:extLst>
      <p:ext uri="{BB962C8B-B14F-4D97-AF65-F5344CB8AC3E}">
        <p14:creationId xmlns:p14="http://schemas.microsoft.com/office/powerpoint/2010/main" val="270621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12" grpId="0"/>
      <p:bldP spid="13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01954" y="1121963"/>
            <a:ext cx="7129068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700" b="1" dirty="0" smtClean="0"/>
              <a:t>The Respiratory System – Respiratory Tract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/>
              <a:t>The trachea splits into two </a:t>
            </a:r>
            <a:r>
              <a:rPr lang="en-AU" sz="2700" b="1" dirty="0" smtClean="0"/>
              <a:t>bronchi </a:t>
            </a:r>
            <a:r>
              <a:rPr lang="en-AU" sz="2700" dirty="0" smtClean="0"/>
              <a:t>(plural), </a:t>
            </a:r>
            <a:r>
              <a:rPr lang="en-AU" sz="2700" dirty="0"/>
              <a:t>which enter the </a:t>
            </a:r>
            <a:r>
              <a:rPr lang="en-AU" sz="2700" b="1" dirty="0" smtClean="0"/>
              <a:t>lungs.</a:t>
            </a:r>
            <a:endParaRPr lang="en-AU" sz="27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In the lungs, each bronchus (singular) splits into smaller and smaller tubes, called </a:t>
            </a:r>
            <a:r>
              <a:rPr lang="en-AU" sz="2700" b="1" dirty="0" smtClean="0"/>
              <a:t>bronchioles.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Air sacs called </a:t>
            </a:r>
            <a:r>
              <a:rPr lang="en-AU" sz="2700" b="1" dirty="0" smtClean="0"/>
              <a:t>alveoli</a:t>
            </a:r>
            <a:r>
              <a:rPr lang="en-AU" sz="2700" dirty="0" smtClean="0"/>
              <a:t> are at the ends of each bronchiole.</a:t>
            </a:r>
            <a:endParaRPr lang="en-AU" sz="27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700" dirty="0" smtClean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228877"/>
              </p:ext>
            </p:extLst>
          </p:nvPr>
        </p:nvGraphicFramePr>
        <p:xfrm>
          <a:off x="4292796" y="163040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When the trachea splits, what does it become?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7994767"/>
              </p:ext>
            </p:extLst>
          </p:nvPr>
        </p:nvGraphicFramePr>
        <p:xfrm>
          <a:off x="7331022" y="165761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How are bronchioles different to the bronchi?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5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894613"/>
              </p:ext>
            </p:extLst>
          </p:nvPr>
        </p:nvGraphicFramePr>
        <p:xfrm>
          <a:off x="445167" y="4950620"/>
          <a:ext cx="27736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are at the ends of each bronchiole?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587987"/>
              </p:ext>
            </p:extLst>
          </p:nvPr>
        </p:nvGraphicFramePr>
        <p:xfrm>
          <a:off x="9710015" y="5589491"/>
          <a:ext cx="219130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9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Inhale: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 breathe in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Exhale:  breathe out</a:t>
                      </a:r>
                      <a:endParaRPr lang="en-AU" sz="180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7313" y="1172022"/>
            <a:ext cx="3926639" cy="441746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7661" y="2000109"/>
            <a:ext cx="14174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Nasal cavity</a:t>
            </a:r>
            <a:endParaRPr lang="en-AU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10329610" y="2496102"/>
            <a:ext cx="1025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Pharynx</a:t>
            </a:r>
            <a:endParaRPr lang="en-AU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7693842" y="2705624"/>
            <a:ext cx="8648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Larynx</a:t>
            </a:r>
            <a:endParaRPr lang="en-AU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0603227" y="3040904"/>
            <a:ext cx="99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Trachea</a:t>
            </a:r>
            <a:endParaRPr lang="en-AU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10904247" y="3642686"/>
            <a:ext cx="1178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Bronchus</a:t>
            </a:r>
            <a:endParaRPr lang="en-AU" sz="20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6848422" y="4136592"/>
            <a:ext cx="691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Lung</a:t>
            </a:r>
            <a:endParaRPr lang="en-AU" sz="20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1033606" y="4482272"/>
            <a:ext cx="914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Alveoli</a:t>
            </a:r>
            <a:endParaRPr lang="en-AU" sz="2000" b="1" dirty="0"/>
          </a:p>
        </p:txBody>
      </p:sp>
    </p:spTree>
    <p:extLst>
      <p:ext uri="{BB962C8B-B14F-4D97-AF65-F5344CB8AC3E}">
        <p14:creationId xmlns:p14="http://schemas.microsoft.com/office/powerpoint/2010/main" val="53424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17" grpId="0"/>
      <p:bldP spid="18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2993" y="1172022"/>
            <a:ext cx="3926639" cy="44174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6624721"/>
              </p:ext>
            </p:extLst>
          </p:nvPr>
        </p:nvGraphicFramePr>
        <p:xfrm>
          <a:off x="4292796" y="163040"/>
          <a:ext cx="2773677" cy="736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7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is the epiglottis?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587987"/>
              </p:ext>
            </p:extLst>
          </p:nvPr>
        </p:nvGraphicFramePr>
        <p:xfrm>
          <a:off x="9710015" y="5589491"/>
          <a:ext cx="2191300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9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Vocabulary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dirty="0" smtClean="0">
                          <a:latin typeface="+mn-lt"/>
                          <a:cs typeface="Arial" panose="020B0604020202020204" pitchFamily="34" charset="0"/>
                        </a:rPr>
                        <a:t>Inhale:</a:t>
                      </a: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  breathe in</a:t>
                      </a:r>
                    </a:p>
                    <a:p>
                      <a:pPr marL="0" indent="0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AU" sz="1800" b="0" u="none" baseline="0" dirty="0" smtClean="0">
                          <a:latin typeface="+mn-lt"/>
                          <a:cs typeface="Arial" panose="020B0604020202020204" pitchFamily="34" charset="0"/>
                        </a:rPr>
                        <a:t>Exhale:  breathe out</a:t>
                      </a:r>
                      <a:endParaRPr lang="en-AU" sz="1800" u="none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925821" y="2000109"/>
            <a:ext cx="14174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Nasal cavity</a:t>
            </a:r>
            <a:endParaRPr lang="en-AU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10329610" y="2496102"/>
            <a:ext cx="1025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Pharynx</a:t>
            </a:r>
            <a:endParaRPr lang="en-AU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7693842" y="2705624"/>
            <a:ext cx="8648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Larynx</a:t>
            </a:r>
            <a:endParaRPr lang="en-AU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0603227" y="3040904"/>
            <a:ext cx="99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Trachea</a:t>
            </a:r>
            <a:endParaRPr lang="en-AU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10904247" y="3642686"/>
            <a:ext cx="1158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Bronchus</a:t>
            </a:r>
            <a:endParaRPr lang="en-AU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6848422" y="4136592"/>
            <a:ext cx="6815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Lung</a:t>
            </a:r>
            <a:endParaRPr lang="en-AU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1033606" y="4482272"/>
            <a:ext cx="887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dirty="0" smtClean="0"/>
              <a:t>Alveoli</a:t>
            </a:r>
            <a:endParaRPr lang="en-AU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10104699" y="2231656"/>
            <a:ext cx="117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Epiglottis</a:t>
            </a:r>
            <a:endParaRPr lang="en-AU" sz="20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6912221" y="4476770"/>
            <a:ext cx="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Ribs</a:t>
            </a:r>
            <a:endParaRPr lang="en-AU" sz="2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8637053" y="5053430"/>
            <a:ext cx="13540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000" b="1" dirty="0" smtClean="0"/>
              <a:t>Diaphragm</a:t>
            </a:r>
            <a:endParaRPr lang="en-AU" sz="20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10953430" y="3957024"/>
            <a:ext cx="1293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smtClean="0"/>
              <a:t>Intercostal Muscles</a:t>
            </a:r>
            <a:endParaRPr lang="en-AU" b="1" dirty="0"/>
          </a:p>
        </p:txBody>
      </p:sp>
      <p:sp>
        <p:nvSpPr>
          <p:cNvPr id="2" name="TextBox 1"/>
          <p:cNvSpPr txBox="1"/>
          <p:nvPr/>
        </p:nvSpPr>
        <p:spPr>
          <a:xfrm>
            <a:off x="201954" y="1121963"/>
            <a:ext cx="748611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700" b="1" dirty="0" smtClean="0"/>
              <a:t>The Respiratory System – Support Organs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700" dirty="0" smtClean="0"/>
              <a:t>The </a:t>
            </a:r>
            <a:r>
              <a:rPr lang="en-AU" sz="2700" b="1" dirty="0" smtClean="0"/>
              <a:t>epiglottis</a:t>
            </a:r>
            <a:r>
              <a:rPr lang="en-AU" sz="2700" dirty="0" smtClean="0"/>
              <a:t> is a flap of cartilage at the back of the throat. It stops food entering the trachea </a:t>
            </a:r>
            <a:br>
              <a:rPr lang="en-AU" sz="2700" dirty="0" smtClean="0"/>
            </a:br>
            <a:r>
              <a:rPr lang="en-AU" sz="2700" dirty="0" smtClean="0"/>
              <a:t>and closes over when we swallow.</a:t>
            </a:r>
            <a:endParaRPr lang="en-AU" sz="27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700" dirty="0" smtClean="0"/>
          </a:p>
        </p:txBody>
      </p:sp>
    </p:spTree>
    <p:extLst>
      <p:ext uri="{BB962C8B-B14F-4D97-AF65-F5344CB8AC3E}">
        <p14:creationId xmlns:p14="http://schemas.microsoft.com/office/powerpoint/2010/main" val="2059107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22745</TotalTime>
  <Words>968</Words>
  <Application>Microsoft Office PowerPoint</Application>
  <PresentationFormat>Widescreen</PresentationFormat>
  <Paragraphs>166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Respiratory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BRUNS Thomas [Harrisdale Senior High School]</cp:lastModifiedBy>
  <cp:revision>287</cp:revision>
  <dcterms:created xsi:type="dcterms:W3CDTF">2017-01-28T08:32:28Z</dcterms:created>
  <dcterms:modified xsi:type="dcterms:W3CDTF">2020-07-28T07:47:12Z</dcterms:modified>
</cp:coreProperties>
</file>